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9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A3F1115C-3B97-4D13-BE2B-E34FC3DD866E}" styleName="Table_0"/>
  <a:tblStyle styleId="{3BB71266-9737-40A3-92A0-75A60E17A8C9}" styleName="Table_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1853" y="-38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7" y="4715154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28582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3" y="9428582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411349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636588"/>
            <a:ext cx="4244975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381" cy="3820317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636588"/>
            <a:ext cx="4246562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381" cy="3820317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636588"/>
            <a:ext cx="4246562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524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636588"/>
            <a:ext cx="4246562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524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636588"/>
            <a:ext cx="4246562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524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636588"/>
            <a:ext cx="4246562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524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636588"/>
            <a:ext cx="4246562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524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636588"/>
            <a:ext cx="4246562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524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636588"/>
            <a:ext cx="4246562" cy="3184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16671" y="4032559"/>
            <a:ext cx="4933524" cy="3820199"/>
          </a:xfrm>
          <a:prstGeom prst="rect">
            <a:avLst/>
          </a:prstGeom>
          <a:noFill/>
          <a:ln>
            <a:noFill/>
          </a:ln>
        </p:spPr>
        <p:txBody>
          <a:bodyPr lIns="83100" tIns="83100" rIns="83100" bIns="83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600"/>
                    </a14:imgEffect>
                  </a14:imgLayer>
                </a14:imgProps>
              </a:ext>
            </a:extLst>
          </a:blip>
          <a:stretch>
            <a:fillRect l="-5999" r="-5998"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1587655" y="2082491"/>
            <a:ext cx="5968799" cy="11007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4200" b="1" i="0" u="none" strike="noStrike" cap="none">
                <a:solidFill>
                  <a:schemeClr val="dk1"/>
                </a:solidFill>
              </a:rPr>
              <a:t>Паспорт проекта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1055475" y="2870202"/>
            <a:ext cx="7033200" cy="1494901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algn="ctr"/>
            <a:r>
              <a:rPr lang="ru-RU" sz="2400" dirty="0" smtClean="0"/>
              <a:t>Организация </a:t>
            </a:r>
            <a:r>
              <a:rPr lang="ru-RU" sz="2400" dirty="0"/>
              <a:t>рекультивации мест размещения твердых коммунальных отходов </a:t>
            </a:r>
          </a:p>
          <a:p>
            <a:pPr algn="ctr"/>
            <a:r>
              <a:rPr lang="ru-RU" sz="2400" dirty="0"/>
              <a:t>на территории Челябинской </a:t>
            </a:r>
            <a:r>
              <a:rPr lang="ru-RU" sz="2400" dirty="0" smtClean="0"/>
              <a:t>области</a:t>
            </a:r>
            <a:endParaRPr lang="ru-RU" sz="2400" dirty="0"/>
          </a:p>
          <a:p>
            <a:r>
              <a:rPr lang="ru-RU" sz="2400" dirty="0"/>
              <a:t> 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ru" sz="2400" i="0" u="none" strike="noStrike" cap="none" dirty="0">
              <a:solidFill>
                <a:schemeClr val="dk1"/>
              </a:solidFill>
            </a:endParaRPr>
          </a:p>
        </p:txBody>
      </p:sp>
      <p:pic>
        <p:nvPicPr>
          <p:cNvPr id="90" name="Shape 9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27900" y="356321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/>
        </p:nvSpPr>
        <p:spPr>
          <a:xfrm>
            <a:off x="1245575" y="3563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800" dirty="0">
                <a:solidFill>
                  <a:schemeClr val="dk1"/>
                </a:solidFill>
              </a:rPr>
              <a:t>Министерство </a:t>
            </a:r>
            <a:r>
              <a:rPr lang="ru" sz="1800" dirty="0" smtClean="0">
                <a:solidFill>
                  <a:schemeClr val="dk1"/>
                </a:solidFill>
              </a:rPr>
              <a:t>экологии </a:t>
            </a:r>
            <a:r>
              <a:rPr lang="ru" sz="1800" dirty="0">
                <a:solidFill>
                  <a:schemeClr val="dk1"/>
                </a:solidFill>
              </a:rPr>
              <a:t>Челябинской области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3519150" y="6228650"/>
            <a:ext cx="21057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г. Челябинск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200">
                <a:solidFill>
                  <a:schemeClr val="dk1"/>
                </a:solidFill>
              </a:rPr>
              <a:t>2017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1638750" y="4542272"/>
            <a:ext cx="7033200" cy="140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ru" sz="1800" dirty="0">
                <a:solidFill>
                  <a:schemeClr val="dk1"/>
                </a:solidFill>
              </a:rPr>
              <a:t>Докладчик:</a:t>
            </a:r>
          </a:p>
          <a:p>
            <a:pPr marL="0" marR="0" lvl="0" indent="-69850" algn="r" rtl="0">
              <a:spcBef>
                <a:spcPts val="0"/>
              </a:spcBef>
              <a:buSzPct val="61111"/>
              <a:buNone/>
            </a:pPr>
            <a:r>
              <a:rPr lang="ru" sz="1800" dirty="0" smtClean="0">
                <a:solidFill>
                  <a:schemeClr val="dk1"/>
                </a:solidFill>
              </a:rPr>
              <a:t>Министр экологии </a:t>
            </a:r>
            <a:r>
              <a:rPr lang="ru" sz="1800" dirty="0">
                <a:solidFill>
                  <a:schemeClr val="dk1"/>
                </a:solidFill>
              </a:rPr>
              <a:t>Челябинской области</a:t>
            </a:r>
          </a:p>
          <a:p>
            <a:pPr lvl="0" algn="r" rtl="0">
              <a:spcBef>
                <a:spcPts val="0"/>
              </a:spcBef>
              <a:buNone/>
            </a:pPr>
            <a:endParaRPr sz="600" dirty="0">
              <a:solidFill>
                <a:schemeClr val="dk1"/>
              </a:solidFill>
            </a:endParaRPr>
          </a:p>
          <a:p>
            <a:pPr lvl="0" algn="r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 sz="1800" dirty="0" smtClean="0">
                <a:solidFill>
                  <a:schemeClr val="dk1"/>
                </a:solidFill>
              </a:rPr>
              <a:t>Гладкова Ирина Александровна</a:t>
            </a:r>
            <a:endParaRPr lang="ru" sz="1800" dirty="0">
              <a:solidFill>
                <a:schemeClr val="dk1"/>
              </a:solidFill>
            </a:endParaRPr>
          </a:p>
          <a:p>
            <a:pPr marL="0" marR="0" lvl="0" indent="-69850" algn="r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0" marR="0" lvl="0" indent="0" algn="r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68077" y="979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/>
        </p:nvSpPr>
        <p:spPr>
          <a:xfrm>
            <a:off x="1160925" y="3468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>
                <a:solidFill>
                  <a:schemeClr val="dk1"/>
                </a:solidFill>
              </a:rPr>
              <a:t>1. Основные положения</a:t>
            </a:r>
          </a:p>
        </p:txBody>
      </p:sp>
      <p:graphicFrame>
        <p:nvGraphicFramePr>
          <p:cNvPr id="101" name="Shape 101"/>
          <p:cNvGraphicFramePr/>
          <p:nvPr>
            <p:extLst>
              <p:ext uri="{D42A27DB-BD31-4B8C-83A1-F6EECF244321}">
                <p14:modId xmlns:p14="http://schemas.microsoft.com/office/powerpoint/2010/main" val="1842553288"/>
              </p:ext>
            </p:extLst>
          </p:nvPr>
        </p:nvGraphicFramePr>
        <p:xfrm>
          <a:off x="1043608" y="932881"/>
          <a:ext cx="7704827" cy="5304432"/>
        </p:xfrm>
        <a:graphic>
          <a:graphicData uri="http://schemas.openxmlformats.org/drawingml/2006/table">
            <a:tbl>
              <a:tblPr>
                <a:noFill/>
                <a:tableStyleId>{A3F1115C-3B97-4D13-BE2B-E34FC3DD866E}</a:tableStyleId>
              </a:tblPr>
              <a:tblGrid>
                <a:gridCol w="1788817"/>
                <a:gridCol w="1620411"/>
                <a:gridCol w="1924816"/>
                <a:gridCol w="2370783"/>
              </a:tblGrid>
              <a:tr h="65550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b="1" u="none" strike="noStrike" cap="none" dirty="0"/>
                        <a:t>Наименование направления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 smtClean="0"/>
                        <a:t>Экология</a:t>
                      </a:r>
                      <a:endParaRPr lang="ru" sz="1600" u="none" strike="noStrike" cap="none" dirty="0"/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8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b="1" dirty="0"/>
                        <a:t>Н</a:t>
                      </a:r>
                      <a:r>
                        <a:rPr lang="ru" sz="1500" b="1" u="none" strike="noStrike" cap="none" dirty="0"/>
                        <a:t>аименование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 smtClean="0"/>
                        <a:t>Чистый</a:t>
                      </a:r>
                      <a:r>
                        <a:rPr lang="ru" sz="1600" u="none" strike="noStrike" cap="none" baseline="0" dirty="0" smtClean="0"/>
                        <a:t> регион</a:t>
                      </a:r>
                      <a:endParaRPr lang="ru" sz="1600" u="none" strike="noStrike" cap="none" dirty="0"/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b="1" u="none" strike="noStrike" cap="none" dirty="0"/>
                        <a:t>Срок </a:t>
                      </a:r>
                      <a:r>
                        <a:rPr lang="ru" sz="1500" b="1" dirty="0"/>
                        <a:t>реализации</a:t>
                      </a:r>
                      <a:r>
                        <a:rPr lang="ru" sz="1500" b="1" u="none" strike="noStrike" cap="none" dirty="0"/>
                        <a:t>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01.01.2017 - 31.12.2020 г</a:t>
                      </a:r>
                      <a:r>
                        <a:rPr lang="ru" sz="1400" u="none" strike="noStrike" cap="none" dirty="0" smtClean="0"/>
                        <a:t>г</a:t>
                      </a:r>
                      <a:r>
                        <a:rPr lang="ru" sz="1400" u="none" strike="noStrike" cap="none" dirty="0"/>
                        <a:t>.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38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b="1" u="none" strike="noStrike" cap="none" dirty="0"/>
                        <a:t>Куратор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i="1" u="none" strike="noStrike" cap="none" dirty="0" smtClean="0"/>
                        <a:t>Климов Олег Борисович – заместитель Губернатора челябинской области</a:t>
                      </a:r>
                      <a:endParaRPr lang="ru" sz="1400" u="none" strike="noStrike" cap="none" dirty="0"/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38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b="1" u="none" strike="noStrike" cap="none" dirty="0"/>
                        <a:t>Заказчик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i="1" dirty="0"/>
                        <a:t>Дубровский Борис Александрович</a:t>
                      </a:r>
                      <a:r>
                        <a:rPr lang="ru" sz="1400" dirty="0"/>
                        <a:t>,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dirty="0"/>
                        <a:t>Губернатор</a:t>
                      </a:r>
                      <a:r>
                        <a:rPr lang="ru" sz="1400" u="none" strike="noStrike" cap="none" dirty="0"/>
                        <a:t> Челябинской области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51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b="1" u="none" strike="noStrike" cap="none" dirty="0"/>
                        <a:t>Руководитель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i="1" u="none" strike="noStrike" cap="none" dirty="0" smtClean="0"/>
                        <a:t>Гладкова Ирина Александровна –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/>
                        <a:t>Министр экологии Челябинской области</a:t>
                      </a:r>
                      <a:endParaRPr lang="ru" sz="1400" u="none" strike="noStrike" cap="none" dirty="0"/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7837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b="1" u="none" strike="noStrike" cap="none" dirty="0"/>
                        <a:t>Исполнители и соисполнители мероприятий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sng" dirty="0"/>
                        <a:t>И</a:t>
                      </a:r>
                      <a:r>
                        <a:rPr lang="ru" sz="1400" u="sng" strike="noStrike" cap="none" dirty="0"/>
                        <a:t>сполнитель</a:t>
                      </a:r>
                      <a:r>
                        <a:rPr lang="ru" sz="1400" u="none" strike="noStrike" cap="none" dirty="0"/>
                        <a:t>: Министерство </a:t>
                      </a:r>
                      <a:r>
                        <a:rPr lang="ru" sz="1400" u="none" strike="noStrike" cap="none" dirty="0" smtClean="0"/>
                        <a:t>экологии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sng" dirty="0" smtClean="0"/>
                        <a:t>С</a:t>
                      </a:r>
                      <a:r>
                        <a:rPr lang="ru" sz="1400" u="sng" strike="noStrike" cap="none" dirty="0" smtClean="0"/>
                        <a:t>оисполнители</a:t>
                      </a:r>
                      <a:r>
                        <a:rPr lang="ru" sz="1400" u="none" strike="noStrike" cap="none" dirty="0"/>
                        <a:t>:  </a:t>
                      </a:r>
                    </a:p>
                    <a:p>
                      <a:pPr marL="457200" marR="0" lvl="0" indent="-3302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Char char="-"/>
                      </a:pPr>
                      <a:r>
                        <a:rPr lang="ru" sz="1400" b="0" dirty="0" smtClean="0"/>
                        <a:t>О</a:t>
                      </a:r>
                      <a:r>
                        <a:rPr lang="ru" sz="1400" b="0" u="none" strike="noStrike" cap="none" dirty="0" smtClean="0"/>
                        <a:t>рганы </a:t>
                      </a:r>
                      <a:r>
                        <a:rPr lang="ru" sz="1400" b="0" u="none" strike="noStrike" cap="none" dirty="0"/>
                        <a:t>местного </a:t>
                      </a:r>
                      <a:r>
                        <a:rPr lang="ru" sz="1400" b="0" u="none" strike="noStrike" cap="none" dirty="0" smtClean="0"/>
                        <a:t>самоуправления;</a:t>
                      </a:r>
                    </a:p>
                    <a:p>
                      <a:pPr marL="457200" marR="0" lvl="0" indent="-3302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Char char="-"/>
                      </a:pPr>
                      <a:r>
                        <a:rPr lang="ru-RU" sz="1400" b="0" dirty="0" smtClean="0">
                          <a:effectLst/>
                        </a:rPr>
                        <a:t>ОГАУ «Управление государственной экспертизы проектной документации, проектов документов территориального планирования и инженерных изысканий челябинской области»;</a:t>
                      </a:r>
                    </a:p>
                    <a:p>
                      <a:pPr marL="457200" marR="0" lvl="0" indent="-3302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Char char="-"/>
                      </a:pPr>
                      <a:r>
                        <a:rPr lang="ru-RU" sz="1400" b="0" u="none" strike="noStrike" cap="none" dirty="0" smtClean="0">
                          <a:effectLst/>
                        </a:rPr>
                        <a:t>Подрядные организации</a:t>
                      </a:r>
                      <a:endParaRPr lang="ru" sz="1400" b="0" u="none" strike="noStrike" cap="none" dirty="0"/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9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500" b="1" u="none" strike="noStrike" cap="none" dirty="0"/>
                        <a:t>Разработчик паспорта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200" i="1" dirty="0" smtClean="0"/>
                        <a:t>Обжорина Надежда Олеговна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200" i="1" u="none" strike="noStrike" cap="none" dirty="0" smtClean="0"/>
                        <a:t>Начальник управления программ и проектов Министерства экологии</a:t>
                      </a:r>
                      <a:endParaRPr lang="ru" sz="1200" u="none" strike="noStrike" cap="none" dirty="0"/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hape 102"/>
          <p:cNvSpPr txBox="1"/>
          <p:nvPr/>
        </p:nvSpPr>
        <p:spPr>
          <a:xfrm>
            <a:off x="1043608" y="6341047"/>
            <a:ext cx="7776864" cy="366600"/>
          </a:xfrm>
          <a:prstGeom prst="rect">
            <a:avLst/>
          </a:prstGeom>
          <a:gradFill>
            <a:gsLst>
              <a:gs pos="0">
                <a:schemeClr val="accent2">
                  <a:lumMod val="23000"/>
                  <a:lumOff val="77000"/>
                </a:schemeClr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 dirty="0">
                <a:solidFill>
                  <a:schemeClr val="accent3">
                    <a:lumMod val="50000"/>
                  </a:schemeClr>
                </a:solidFill>
              </a:rPr>
              <a:t>Проектный офис Министерства </a:t>
            </a:r>
            <a:r>
              <a:rPr lang="ru" sz="1200" dirty="0" smtClean="0">
                <a:solidFill>
                  <a:schemeClr val="accent3">
                    <a:lumMod val="50000"/>
                  </a:schemeClr>
                </a:solidFill>
              </a:rPr>
              <a:t>экологии Челябинской </a:t>
            </a:r>
            <a:r>
              <a:rPr lang="ru" sz="1200" dirty="0">
                <a:solidFill>
                  <a:schemeClr val="accent3">
                    <a:lumMod val="50000"/>
                  </a:schemeClr>
                </a:solidFill>
              </a:rPr>
              <a:t>области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18722" y="267316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/>
          <p:nvPr/>
        </p:nvSpPr>
        <p:spPr>
          <a:xfrm>
            <a:off x="1160925" y="3468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>
                <a:solidFill>
                  <a:schemeClr val="dk1"/>
                </a:solidFill>
              </a:rPr>
              <a:t>2. Цель проекта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1160925" y="1170440"/>
            <a:ext cx="7742400" cy="962416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buClr>
                <a:schemeClr val="dk1"/>
              </a:buClr>
            </a:pPr>
            <a:r>
              <a:rPr lang="ru-RU" sz="1600" dirty="0"/>
              <a:t>Уменьшение негативного воздействия на окружающую среду за счет  рекультивации </a:t>
            </a:r>
            <a:r>
              <a:rPr lang="ru-RU" sz="1600" dirty="0" smtClean="0"/>
              <a:t>мест размещения отходов, </a:t>
            </a:r>
            <a:r>
              <a:rPr lang="ru-RU" sz="1600" dirty="0"/>
              <a:t>объектов накопленного вреда </a:t>
            </a:r>
            <a:r>
              <a:rPr lang="ru-RU" sz="1600" dirty="0" smtClean="0"/>
              <a:t>окружающей среде</a:t>
            </a:r>
            <a:endParaRPr lang="ru" sz="1600" dirty="0">
              <a:solidFill>
                <a:schemeClr val="dk1"/>
              </a:solidFill>
            </a:endParaRPr>
          </a:p>
        </p:txBody>
      </p:sp>
      <p:graphicFrame>
        <p:nvGraphicFramePr>
          <p:cNvPr id="111" name="Shape 111"/>
          <p:cNvGraphicFramePr/>
          <p:nvPr>
            <p:extLst>
              <p:ext uri="{D42A27DB-BD31-4B8C-83A1-F6EECF244321}">
                <p14:modId xmlns:p14="http://schemas.microsoft.com/office/powerpoint/2010/main" val="1372685172"/>
              </p:ext>
            </p:extLst>
          </p:nvPr>
        </p:nvGraphicFramePr>
        <p:xfrm>
          <a:off x="1043608" y="2276872"/>
          <a:ext cx="7884132" cy="3070792"/>
        </p:xfrm>
        <a:graphic>
          <a:graphicData uri="http://schemas.openxmlformats.org/drawingml/2006/table">
            <a:tbl>
              <a:tblPr>
                <a:noFill/>
                <a:tableStyleId>{A3F1115C-3B97-4D13-BE2B-E34FC3DD866E}</a:tableStyleId>
              </a:tblPr>
              <a:tblGrid>
                <a:gridCol w="4872319"/>
                <a:gridCol w="781393"/>
                <a:gridCol w="557605"/>
                <a:gridCol w="557605"/>
                <a:gridCol w="557605"/>
                <a:gridCol w="557605"/>
              </a:tblGrid>
              <a:tr h="376898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 dirty="0">
                          <a:solidFill>
                            <a:srgbClr val="000000"/>
                          </a:solidFill>
                        </a:rPr>
                        <a:t>Показатель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>
                          <a:solidFill>
                            <a:srgbClr val="000000"/>
                          </a:solidFill>
                        </a:rPr>
                        <a:t>Базовое</a:t>
                      </a:r>
                    </a:p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>
                          <a:solidFill>
                            <a:srgbClr val="000000"/>
                          </a:solidFill>
                        </a:rPr>
                        <a:t>значение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>
                          <a:solidFill>
                            <a:srgbClr val="000000"/>
                          </a:solidFill>
                        </a:rPr>
                        <a:t>Период, год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1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>
                          <a:solidFill>
                            <a:srgbClr val="000000"/>
                          </a:solidFill>
                        </a:rPr>
                        <a:t>2017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>
                          <a:solidFill>
                            <a:srgbClr val="000000"/>
                          </a:solidFill>
                        </a:rPr>
                        <a:t>2018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>
                          <a:solidFill>
                            <a:srgbClr val="000000"/>
                          </a:solidFill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 dirty="0" smtClean="0">
                          <a:solidFill>
                            <a:srgbClr val="000000"/>
                          </a:solidFill>
                        </a:rPr>
                        <a:t>2020</a:t>
                      </a:r>
                      <a:endParaRPr lang="ru" sz="13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14108">
                <a:tc>
                  <a:txBody>
                    <a:bodyPr/>
                    <a:lstStyle/>
                    <a:p>
                      <a:pPr marL="92075" marR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400" dirty="0">
                          <a:latin typeface="Arial" pitchFamily="34" charset="0"/>
                          <a:cs typeface="Arial" pitchFamily="34" charset="0"/>
                        </a:rPr>
                        <a:t>1. </a:t>
                      </a:r>
                      <a:r>
                        <a:rPr lang="ru" sz="1400" dirty="0" smtClean="0">
                          <a:latin typeface="Arial" pitchFamily="34" charset="0"/>
                          <a:cs typeface="Arial" pitchFamily="34" charset="0"/>
                        </a:rPr>
                        <a:t>О</a:t>
                      </a:r>
                      <a:r>
                        <a:rPr lang="ru-RU" sz="14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бщая</a:t>
                      </a: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 площадь восстановленных, </a:t>
                      </a:r>
                      <a:r>
                        <a:rPr lang="ru-RU" sz="14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рекультивированных</a:t>
                      </a: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 земель, в том числе подверженных негативному воздействию накопленного экологического вреда, га</a:t>
                      </a:r>
                      <a:endParaRPr lang="ru" sz="1400" u="none" strike="noStrike" cap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i="1" u="none" strike="noStrike" cap="none" dirty="0" smtClean="0"/>
                        <a:t>0</a:t>
                      </a:r>
                      <a:endParaRPr lang="ru" sz="1300" i="1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 smtClean="0"/>
                        <a:t>-</a:t>
                      </a:r>
                      <a:endParaRPr lang="ru" sz="13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 smtClean="0"/>
                        <a:t>-</a:t>
                      </a:r>
                      <a:endParaRPr lang="ru" sz="13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 smtClean="0"/>
                        <a:t>-</a:t>
                      </a:r>
                      <a:endParaRPr lang="ru" sz="13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 smtClean="0"/>
                        <a:t>85,3</a:t>
                      </a:r>
                      <a:endParaRPr lang="ru" sz="13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32061">
                <a:tc>
                  <a:txBody>
                    <a:bodyPr/>
                    <a:lstStyle/>
                    <a:p>
                      <a:pPr marL="92075" marR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dirty="0">
                          <a:latin typeface="Arial" pitchFamily="34" charset="0"/>
                          <a:cs typeface="Arial" pitchFamily="34" charset="0"/>
                        </a:rPr>
                        <a:t>2. </a:t>
                      </a:r>
                      <a:r>
                        <a:rPr lang="ru" sz="1400" dirty="0" smtClean="0">
                          <a:latin typeface="Arial" pitchFamily="34" charset="0"/>
                          <a:cs typeface="Arial" pitchFamily="34" charset="0"/>
                        </a:rPr>
                        <a:t>Количество</a:t>
                      </a:r>
                      <a:r>
                        <a:rPr lang="ru" sz="1400" baseline="0" dirty="0" smtClean="0">
                          <a:latin typeface="Arial" pitchFamily="34" charset="0"/>
                          <a:cs typeface="Arial" pitchFamily="34" charset="0"/>
                        </a:rPr>
                        <a:t> человек, чьи  </a:t>
                      </a: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экологические условия проживания улучшены, млн. человек</a:t>
                      </a:r>
                      <a:endParaRPr lang="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i="1" u="none" strike="noStrike" cap="none" dirty="0" smtClean="0"/>
                        <a:t>0</a:t>
                      </a:r>
                      <a:endParaRPr lang="ru" sz="1300" i="1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 smtClean="0"/>
                        <a:t>-</a:t>
                      </a:r>
                      <a:endParaRPr lang="ru" sz="13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 smtClean="0"/>
                        <a:t>-</a:t>
                      </a:r>
                      <a:endParaRPr lang="ru" sz="13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 smtClean="0"/>
                        <a:t>-</a:t>
                      </a:r>
                      <a:endParaRPr lang="ru" sz="13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 smtClean="0"/>
                        <a:t>1,609</a:t>
                      </a:r>
                      <a:endParaRPr lang="ru" sz="13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Shape 102"/>
          <p:cNvSpPr txBox="1"/>
          <p:nvPr/>
        </p:nvSpPr>
        <p:spPr>
          <a:xfrm>
            <a:off x="1043608" y="6341047"/>
            <a:ext cx="7776864" cy="366600"/>
          </a:xfrm>
          <a:prstGeom prst="rect">
            <a:avLst/>
          </a:prstGeom>
          <a:gradFill>
            <a:gsLst>
              <a:gs pos="0">
                <a:schemeClr val="accent2">
                  <a:lumMod val="23000"/>
                  <a:lumOff val="77000"/>
                </a:schemeClr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 dirty="0">
                <a:solidFill>
                  <a:schemeClr val="accent3">
                    <a:lumMod val="50000"/>
                  </a:schemeClr>
                </a:solidFill>
              </a:rPr>
              <a:t>Проектный офис Министерства </a:t>
            </a:r>
            <a:r>
              <a:rPr lang="ru" sz="1200" dirty="0" smtClean="0">
                <a:solidFill>
                  <a:schemeClr val="accent3">
                    <a:lumMod val="50000"/>
                  </a:schemeClr>
                </a:solidFill>
              </a:rPr>
              <a:t>экологии Челябинской </a:t>
            </a:r>
            <a:r>
              <a:rPr lang="ru" sz="1200" dirty="0">
                <a:solidFill>
                  <a:schemeClr val="accent3">
                    <a:lumMod val="50000"/>
                  </a:schemeClr>
                </a:solidFill>
              </a:rPr>
              <a:t>области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18722" y="346821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/>
          <p:nvPr/>
        </p:nvSpPr>
        <p:spPr>
          <a:xfrm>
            <a:off x="1160925" y="3468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>
                <a:solidFill>
                  <a:schemeClr val="dk1"/>
                </a:solidFill>
              </a:rPr>
              <a:t>3. Результаты проекта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1115616" y="2852936"/>
            <a:ext cx="7742400" cy="1008112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" dirty="0" smtClean="0">
                <a:solidFill>
                  <a:schemeClr val="dk1"/>
                </a:solidFill>
              </a:rPr>
              <a:t>2. К 2020 году </a:t>
            </a:r>
            <a:r>
              <a:rPr lang="ru-RU" dirty="0" smtClean="0">
                <a:solidFill>
                  <a:schemeClr val="dk1"/>
                </a:solidFill>
              </a:rPr>
              <a:t>ликвидировать объекты накопленного вреда окружающей среде, находящиеся в границах двух муниципальных образований – крупнейших городах Челябинской области</a:t>
            </a:r>
            <a:endParaRPr lang="ru" dirty="0">
              <a:solidFill>
                <a:schemeClr val="dk1"/>
              </a:solidFill>
            </a:endParaRPr>
          </a:p>
        </p:txBody>
      </p:sp>
      <p:sp>
        <p:nvSpPr>
          <p:cNvPr id="8" name="Shape 121"/>
          <p:cNvSpPr txBox="1"/>
          <p:nvPr/>
        </p:nvSpPr>
        <p:spPr>
          <a:xfrm>
            <a:off x="1078072" y="1772816"/>
            <a:ext cx="7742400" cy="780016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" dirty="0" smtClean="0">
                <a:solidFill>
                  <a:schemeClr val="dk1"/>
                </a:solidFill>
              </a:rPr>
              <a:t>1. </a:t>
            </a:r>
            <a:r>
              <a:rPr lang="ru-RU" dirty="0" smtClean="0"/>
              <a:t>К 2018 году прекратить размещение ТКО в границах крупнейших муниципальных образований</a:t>
            </a:r>
            <a:endParaRPr lang="ru" dirty="0">
              <a:solidFill>
                <a:schemeClr val="dk1"/>
              </a:solidFill>
            </a:endParaRPr>
          </a:p>
        </p:txBody>
      </p:sp>
      <p:sp>
        <p:nvSpPr>
          <p:cNvPr id="9" name="Shape 102"/>
          <p:cNvSpPr txBox="1"/>
          <p:nvPr/>
        </p:nvSpPr>
        <p:spPr>
          <a:xfrm>
            <a:off x="1043608" y="6341047"/>
            <a:ext cx="7776864" cy="366600"/>
          </a:xfrm>
          <a:prstGeom prst="rect">
            <a:avLst/>
          </a:prstGeom>
          <a:gradFill>
            <a:gsLst>
              <a:gs pos="0">
                <a:schemeClr val="accent2">
                  <a:lumMod val="23000"/>
                  <a:lumOff val="77000"/>
                </a:schemeClr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 dirty="0">
                <a:solidFill>
                  <a:schemeClr val="accent3">
                    <a:lumMod val="50000"/>
                  </a:schemeClr>
                </a:solidFill>
              </a:rPr>
              <a:t>Проектный офис Министерства </a:t>
            </a:r>
            <a:r>
              <a:rPr lang="ru" sz="1200" dirty="0" smtClean="0">
                <a:solidFill>
                  <a:schemeClr val="accent3">
                    <a:lumMod val="50000"/>
                  </a:schemeClr>
                </a:solidFill>
              </a:rPr>
              <a:t>экологии Челябинской </a:t>
            </a:r>
            <a:r>
              <a:rPr lang="ru" sz="1200" dirty="0">
                <a:solidFill>
                  <a:schemeClr val="accent3">
                    <a:lumMod val="50000"/>
                  </a:schemeClr>
                </a:solidFill>
              </a:rPr>
              <a:t>области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09417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 txBox="1"/>
          <p:nvPr/>
        </p:nvSpPr>
        <p:spPr>
          <a:xfrm>
            <a:off x="1160925" y="3468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>
                <a:solidFill>
                  <a:schemeClr val="dk1"/>
                </a:solidFill>
              </a:rPr>
              <a:t>4. Бюджет проекта</a:t>
            </a:r>
          </a:p>
        </p:txBody>
      </p:sp>
      <p:graphicFrame>
        <p:nvGraphicFramePr>
          <p:cNvPr id="131" name="Shape 131"/>
          <p:cNvGraphicFramePr/>
          <p:nvPr>
            <p:extLst>
              <p:ext uri="{D42A27DB-BD31-4B8C-83A1-F6EECF244321}">
                <p14:modId xmlns:p14="http://schemas.microsoft.com/office/powerpoint/2010/main" val="1541046288"/>
              </p:ext>
            </p:extLst>
          </p:nvPr>
        </p:nvGraphicFramePr>
        <p:xfrm>
          <a:off x="1043609" y="1476773"/>
          <a:ext cx="7797984" cy="3740475"/>
        </p:xfrm>
        <a:graphic>
          <a:graphicData uri="http://schemas.openxmlformats.org/drawingml/2006/table">
            <a:tbl>
              <a:tblPr>
                <a:noFill/>
                <a:tableStyleId>{A3F1115C-3B97-4D13-BE2B-E34FC3DD866E}</a:tableStyleId>
              </a:tblPr>
              <a:tblGrid>
                <a:gridCol w="1722660"/>
                <a:gridCol w="1722660"/>
                <a:gridCol w="863624"/>
                <a:gridCol w="859014"/>
                <a:gridCol w="854426"/>
                <a:gridCol w="946291"/>
                <a:gridCol w="829309"/>
              </a:tblGrid>
              <a:tr h="430025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Источники финансирования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Год реализации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Всего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00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2017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2018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 smtClean="0">
                          <a:solidFill>
                            <a:srgbClr val="000000"/>
                          </a:solidFill>
                        </a:rPr>
                        <a:t>2020</a:t>
                      </a:r>
                      <a:endParaRPr lang="ru" sz="1600" b="1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8400">
                <a:tc rowSpan="3"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>
                          <a:solidFill>
                            <a:srgbClr val="000000"/>
                          </a:solidFill>
                        </a:rPr>
                        <a:t>Бюджетные источники, млн руб.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>
                          <a:solidFill>
                            <a:srgbClr val="000000"/>
                          </a:solidFill>
                        </a:rPr>
                        <a:t>Федеральный бюджет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ru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ru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699,99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660,01*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1360,0</a:t>
                      </a:r>
                      <a:endParaRPr lang="ru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5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>
                          <a:solidFill>
                            <a:srgbClr val="000000"/>
                          </a:solidFill>
                        </a:rPr>
                        <a:t>Областной бюджет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31,5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77,5</a:t>
                      </a:r>
                      <a:endParaRPr lang="ru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180,0*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170,0*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459,0</a:t>
                      </a:r>
                      <a:endParaRPr lang="ru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5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>
                          <a:solidFill>
                            <a:srgbClr val="000000"/>
                          </a:solidFill>
                        </a:rPr>
                        <a:t>Местный бюджет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1,0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1,0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5500">
                <a:tc gridSpan="2"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>
                          <a:solidFill>
                            <a:srgbClr val="000000"/>
                          </a:solidFill>
                        </a:rPr>
                        <a:t>Внебюджетные источники, млн руб.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ru" sz="14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ru" sz="14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ru" sz="14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ru" sz="14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ru" sz="14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5500">
                <a:tc gridSpan="2"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Итого</a:t>
                      </a:r>
                      <a:r>
                        <a:rPr lang="ru" sz="1600" b="1"/>
                        <a:t>: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/>
                        <a:t>32,5</a:t>
                      </a:r>
                      <a:endParaRPr lang="ru" sz="14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/>
                        <a:t>77,5</a:t>
                      </a:r>
                      <a:endParaRPr lang="ru" sz="14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/>
                        <a:t>879,99</a:t>
                      </a:r>
                      <a:endParaRPr lang="ru" sz="14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/>
                        <a:t>830,01</a:t>
                      </a:r>
                      <a:endParaRPr lang="ru" sz="14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/>
                        <a:t>1820,0</a:t>
                      </a:r>
                      <a:endParaRPr lang="ru" sz="14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Shape 130"/>
          <p:cNvSpPr txBox="1"/>
          <p:nvPr/>
        </p:nvSpPr>
        <p:spPr>
          <a:xfrm>
            <a:off x="1043607" y="5261209"/>
            <a:ext cx="7805893" cy="1051841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dirty="0" smtClean="0">
                <a:solidFill>
                  <a:schemeClr val="dk1"/>
                </a:solidFill>
              </a:rPr>
              <a:t>Ориентировочная стоимость рекультивации в г.Челябинске – 1200,0 млн. рублей</a:t>
            </a:r>
          </a:p>
          <a:p>
            <a:pPr lvl="0" rtl="0">
              <a:spcBef>
                <a:spcPts val="0"/>
              </a:spcBef>
              <a:buNone/>
            </a:pPr>
            <a:r>
              <a:rPr lang="ru" dirty="0" smtClean="0">
                <a:solidFill>
                  <a:schemeClr val="dk1"/>
                </a:solidFill>
              </a:rPr>
              <a:t>Ориентировочная стоимость рекультивации в г. Магнитогорске – 500,0 млн. </a:t>
            </a:r>
            <a:r>
              <a:rPr lang="ru-RU" dirty="0" smtClean="0">
                <a:solidFill>
                  <a:schemeClr val="dk1"/>
                </a:solidFill>
              </a:rPr>
              <a:t>Р</a:t>
            </a:r>
            <a:r>
              <a:rPr lang="ru" dirty="0" smtClean="0">
                <a:solidFill>
                  <a:schemeClr val="dk1"/>
                </a:solidFill>
              </a:rPr>
              <a:t>ублей</a:t>
            </a:r>
          </a:p>
          <a:p>
            <a:pPr lvl="0" rtl="0">
              <a:spcBef>
                <a:spcPts val="0"/>
              </a:spcBef>
              <a:buNone/>
            </a:pPr>
            <a:endParaRPr lang="ru" dirty="0" smtClean="0">
              <a:solidFill>
                <a:schemeClr val="dk1"/>
              </a:solidFill>
            </a:endParaRPr>
          </a:p>
          <a:p>
            <a:r>
              <a:rPr lang="ru" dirty="0" smtClean="0">
                <a:solidFill>
                  <a:schemeClr val="dk1"/>
                </a:solidFill>
              </a:rPr>
              <a:t>* Требуется </a:t>
            </a:r>
            <a:r>
              <a:rPr lang="ru" dirty="0">
                <a:solidFill>
                  <a:schemeClr val="dk1"/>
                </a:solidFill>
              </a:rPr>
              <a:t>уточнение </a:t>
            </a:r>
            <a:r>
              <a:rPr lang="ru" dirty="0" smtClean="0">
                <a:solidFill>
                  <a:schemeClr val="dk1"/>
                </a:solidFill>
              </a:rPr>
              <a:t>объемов финансирования </a:t>
            </a:r>
            <a:r>
              <a:rPr lang="ru" dirty="0">
                <a:solidFill>
                  <a:schemeClr val="dk1"/>
                </a:solidFill>
              </a:rPr>
              <a:t>после разработки проекта рекультивации </a:t>
            </a:r>
            <a:r>
              <a:rPr lang="ru" dirty="0" smtClean="0">
                <a:solidFill>
                  <a:schemeClr val="dk1"/>
                </a:solidFill>
              </a:rPr>
              <a:t>объекта</a:t>
            </a:r>
            <a:endParaRPr lang="ru" dirty="0">
              <a:solidFill>
                <a:schemeClr val="dk1"/>
              </a:solidFill>
            </a:endParaRPr>
          </a:p>
        </p:txBody>
      </p:sp>
      <p:sp>
        <p:nvSpPr>
          <p:cNvPr id="9" name="Shape 102"/>
          <p:cNvSpPr txBox="1"/>
          <p:nvPr/>
        </p:nvSpPr>
        <p:spPr>
          <a:xfrm>
            <a:off x="1043608" y="6341047"/>
            <a:ext cx="7776864" cy="366600"/>
          </a:xfrm>
          <a:prstGeom prst="rect">
            <a:avLst/>
          </a:prstGeom>
          <a:gradFill>
            <a:gsLst>
              <a:gs pos="0">
                <a:schemeClr val="accent2">
                  <a:lumMod val="23000"/>
                  <a:lumOff val="77000"/>
                </a:schemeClr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 dirty="0">
                <a:solidFill>
                  <a:schemeClr val="accent3">
                    <a:lumMod val="50000"/>
                  </a:schemeClr>
                </a:solidFill>
              </a:rPr>
              <a:t>Проектный офис Министерства </a:t>
            </a:r>
            <a:r>
              <a:rPr lang="ru" sz="1200" dirty="0" smtClean="0">
                <a:solidFill>
                  <a:schemeClr val="accent3">
                    <a:lumMod val="50000"/>
                  </a:schemeClr>
                </a:solidFill>
              </a:rPr>
              <a:t>экологии Челябинской </a:t>
            </a:r>
            <a:r>
              <a:rPr lang="ru" sz="1200" dirty="0">
                <a:solidFill>
                  <a:schemeClr val="accent3">
                    <a:lumMod val="50000"/>
                  </a:schemeClr>
                </a:solidFill>
              </a:rPr>
              <a:t>области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18722" y="131059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 txBox="1"/>
          <p:nvPr/>
        </p:nvSpPr>
        <p:spPr>
          <a:xfrm>
            <a:off x="1160925" y="3468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>
                <a:solidFill>
                  <a:schemeClr val="dk1"/>
                </a:solidFill>
              </a:rPr>
              <a:t>5. Ключевые риски проекта</a:t>
            </a:r>
          </a:p>
        </p:txBody>
      </p:sp>
      <p:graphicFrame>
        <p:nvGraphicFramePr>
          <p:cNvPr id="140" name="Shape 140"/>
          <p:cNvGraphicFramePr/>
          <p:nvPr>
            <p:extLst>
              <p:ext uri="{D42A27DB-BD31-4B8C-83A1-F6EECF244321}">
                <p14:modId xmlns:p14="http://schemas.microsoft.com/office/powerpoint/2010/main" val="1379017478"/>
              </p:ext>
            </p:extLst>
          </p:nvPr>
        </p:nvGraphicFramePr>
        <p:xfrm>
          <a:off x="1043608" y="1163747"/>
          <a:ext cx="7782892" cy="5171515"/>
        </p:xfrm>
        <a:graphic>
          <a:graphicData uri="http://schemas.openxmlformats.org/drawingml/2006/table">
            <a:tbl>
              <a:tblPr>
                <a:noFill/>
                <a:tableStyleId>{3BB71266-9737-40A3-92A0-75A60E17A8C9}</a:tableStyleId>
              </a:tblPr>
              <a:tblGrid>
                <a:gridCol w="352909"/>
                <a:gridCol w="2084575"/>
                <a:gridCol w="2382199"/>
                <a:gridCol w="2963209"/>
              </a:tblGrid>
              <a:tr h="58439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8750"/>
                        <a:buFont typeface="Arial"/>
                        <a:buNone/>
                      </a:pPr>
                      <a:r>
                        <a:rPr lang="ru" sz="1100" b="1" dirty="0">
                          <a:solidFill>
                            <a:schemeClr val="dk1"/>
                          </a:solidFill>
                        </a:rPr>
                        <a:t>№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100" b="1" dirty="0"/>
                        <a:t>Наименование риска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8750"/>
                        <a:buFont typeface="Arial"/>
                        <a:buNone/>
                      </a:pPr>
                      <a:r>
                        <a:rPr lang="ru" sz="1100" b="1" dirty="0">
                          <a:solidFill>
                            <a:schemeClr val="dk1"/>
                          </a:solidFill>
                        </a:rPr>
                        <a:t>Ожидаемые последствия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8750"/>
                        <a:buFont typeface="Arial"/>
                        <a:buNone/>
                      </a:pPr>
                      <a:r>
                        <a:rPr lang="ru" sz="1100" b="1" dirty="0">
                          <a:solidFill>
                            <a:schemeClr val="dk1"/>
                          </a:solidFill>
                        </a:rPr>
                        <a:t>Мероприятия по предупреждению</a:t>
                      </a:r>
                    </a:p>
                  </a:txBody>
                  <a:tcPr marL="91425" marR="91425" marT="91425" marB="91425" anchor="ctr"/>
                </a:tc>
              </a:tr>
              <a:tr h="1154778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100" dirty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100" dirty="0" smtClean="0">
                          <a:latin typeface="Arial" pitchFamily="34" charset="0"/>
                          <a:cs typeface="Arial" pitchFamily="34" charset="0"/>
                        </a:rPr>
                        <a:t>Отказ Праивтельства Российской Федерации от реализации проекта «Чистая страна» (не</a:t>
                      </a:r>
                      <a:r>
                        <a:rPr lang="ru" sz="1100" baseline="0" dirty="0" smtClean="0">
                          <a:latin typeface="Arial" pitchFamily="34" charset="0"/>
                          <a:cs typeface="Arial" pitchFamily="34" charset="0"/>
                        </a:rPr>
                        <a:t>получение федерального софинансирования)</a:t>
                      </a:r>
                      <a:endParaRPr lang="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100" dirty="0" smtClean="0">
                          <a:latin typeface="Arial" pitchFamily="34" charset="0"/>
                          <a:cs typeface="Arial" pitchFamily="34" charset="0"/>
                        </a:rPr>
                        <a:t>Увеличение расходов областного</a:t>
                      </a:r>
                      <a:r>
                        <a:rPr lang="ru" sz="1100" baseline="0" dirty="0" smtClean="0">
                          <a:latin typeface="Arial" pitchFamily="34" charset="0"/>
                          <a:cs typeface="Arial" pitchFamily="34" charset="0"/>
                        </a:rPr>
                        <a:t> бюджета, </a:t>
                      </a:r>
                      <a:r>
                        <a:rPr lang="ru" sz="1100" dirty="0" smtClean="0">
                          <a:latin typeface="Arial" pitchFamily="34" charset="0"/>
                          <a:cs typeface="Arial" pitchFamily="34" charset="0"/>
                        </a:rPr>
                        <a:t>срыв </a:t>
                      </a:r>
                      <a:r>
                        <a:rPr lang="ru" sz="1100" dirty="0">
                          <a:latin typeface="Arial" pitchFamily="34" charset="0"/>
                          <a:cs typeface="Arial" pitchFamily="34" charset="0"/>
                        </a:rPr>
                        <a:t>сроков реализации мероприятий проекта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100" dirty="0" smtClean="0">
                          <a:latin typeface="Arial" pitchFamily="34" charset="0"/>
                          <a:cs typeface="Arial" pitchFamily="34" charset="0"/>
                        </a:rPr>
                        <a:t>При проектировании</a:t>
                      </a:r>
                      <a:r>
                        <a:rPr lang="ru" sz="1100" baseline="0" dirty="0" smtClean="0">
                          <a:latin typeface="Arial" pitchFamily="34" charset="0"/>
                          <a:cs typeface="Arial" pitchFamily="34" charset="0"/>
                        </a:rPr>
                        <a:t> рассмотрение</a:t>
                      </a:r>
                      <a:r>
                        <a:rPr lang="ru" sz="1100" dirty="0" smtClean="0">
                          <a:latin typeface="Arial" pitchFamily="34" charset="0"/>
                          <a:cs typeface="Arial" pitchFamily="34" charset="0"/>
                        </a:rPr>
                        <a:t> альтернативных вариантов рекультивации, оптимизация </a:t>
                      </a:r>
                      <a:r>
                        <a:rPr lang="ru" sz="1100" dirty="0">
                          <a:latin typeface="Arial" pitchFamily="34" charset="0"/>
                          <a:cs typeface="Arial" pitchFamily="34" charset="0"/>
                        </a:rPr>
                        <a:t>этапов проекта, </a:t>
                      </a:r>
                      <a:r>
                        <a:rPr lang="ru" sz="1100" dirty="0" smtClean="0">
                          <a:latin typeface="Arial" pitchFamily="34" charset="0"/>
                          <a:cs typeface="Arial" pitchFamily="34" charset="0"/>
                        </a:rPr>
                        <a:t>финансирование приоритных </a:t>
                      </a:r>
                      <a:r>
                        <a:rPr lang="ru" sz="1100" dirty="0">
                          <a:latin typeface="Arial" pitchFamily="34" charset="0"/>
                          <a:cs typeface="Arial" pitchFamily="34" charset="0"/>
                        </a:rPr>
                        <a:t>мероприятий проекта</a:t>
                      </a:r>
                    </a:p>
                  </a:txBody>
                  <a:tcPr marL="91425" marR="91425" marT="91425" marB="91425"/>
                </a:tc>
              </a:tr>
              <a:tr h="131763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100" dirty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100" dirty="0" smtClean="0">
                          <a:latin typeface="Arial" pitchFamily="34" charset="0"/>
                          <a:cs typeface="Arial" pitchFamily="34" charset="0"/>
                        </a:rPr>
                        <a:t>Некачественные межведомственные коммуникации, несогласованность действий структурных подразделений органов </a:t>
                      </a:r>
                      <a:r>
                        <a:rPr lang="ru" sz="1100" dirty="0">
                          <a:latin typeface="Arial" pitchFamily="34" charset="0"/>
                          <a:cs typeface="Arial" pitchFamily="34" charset="0"/>
                        </a:rPr>
                        <a:t>местного самоуправления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100" dirty="0">
                          <a:latin typeface="Arial" pitchFamily="34" charset="0"/>
                          <a:cs typeface="Arial" pitchFamily="34" charset="0"/>
                        </a:rPr>
                        <a:t>Увеличение сроков реализации проекта, снижение качества работ проекта, неэффективное расходование ресурсов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100" dirty="0">
                          <a:latin typeface="Arial" pitchFamily="34" charset="0"/>
                          <a:cs typeface="Arial" pitchFamily="34" charset="0"/>
                        </a:rPr>
                        <a:t>Формирование </a:t>
                      </a:r>
                      <a:r>
                        <a:rPr lang="ru" sz="1100" dirty="0" smtClean="0">
                          <a:latin typeface="Arial" pitchFamily="34" charset="0"/>
                          <a:cs typeface="Arial" pitchFamily="34" charset="0"/>
                        </a:rPr>
                        <a:t>межведомственной команды </a:t>
                      </a:r>
                      <a:r>
                        <a:rPr lang="ru" sz="1100" dirty="0">
                          <a:latin typeface="Arial" pitchFamily="34" charset="0"/>
                          <a:cs typeface="Arial" pitchFamily="34" charset="0"/>
                        </a:rPr>
                        <a:t>проекта, выстраивание </a:t>
                      </a:r>
                      <a:r>
                        <a:rPr lang="ru" sz="1100" dirty="0" smtClean="0">
                          <a:latin typeface="Arial" pitchFamily="34" charset="0"/>
                          <a:cs typeface="Arial" pitchFamily="34" charset="0"/>
                        </a:rPr>
                        <a:t>коммуникаций, усиление контроля выполнения отдельных этапов путем установления промежуточных сроков</a:t>
                      </a:r>
                      <a:endParaRPr lang="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</a:tr>
              <a:tr h="829063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100" dirty="0"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100" dirty="0" smtClean="0">
                          <a:latin typeface="Arial" pitchFamily="34" charset="0"/>
                          <a:cs typeface="Arial" pitchFamily="34" charset="0"/>
                        </a:rPr>
                        <a:t>Недобросовестность исполнителя</a:t>
                      </a:r>
                      <a:endParaRPr lang="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100" dirty="0">
                          <a:latin typeface="Arial" pitchFamily="34" charset="0"/>
                          <a:cs typeface="Arial" pitchFamily="34" charset="0"/>
                        </a:rPr>
                        <a:t>Срыв сроков реализации мероприятий проекта, административная, уголовная ответственность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Ужесточение требований</a:t>
                      </a:r>
                      <a:r>
                        <a:rPr lang="ru-RU" sz="1100" baseline="0" dirty="0" smtClean="0">
                          <a:latin typeface="Arial" pitchFamily="34" charset="0"/>
                          <a:cs typeface="Arial" pitchFamily="34" charset="0"/>
                        </a:rPr>
                        <a:t> к деловой репутации исполнителей, детальная </a:t>
                      </a:r>
                      <a:r>
                        <a:rPr lang="ru" sz="1100" dirty="0" smtClean="0">
                          <a:latin typeface="Arial" pitchFamily="34" charset="0"/>
                          <a:cs typeface="Arial" pitchFamily="34" charset="0"/>
                        </a:rPr>
                        <a:t>проработка </a:t>
                      </a:r>
                      <a:r>
                        <a:rPr lang="ru" sz="1100" dirty="0">
                          <a:latin typeface="Arial" pitchFamily="34" charset="0"/>
                          <a:cs typeface="Arial" pitchFamily="34" charset="0"/>
                        </a:rPr>
                        <a:t>всех этапов </a:t>
                      </a:r>
                      <a:endParaRPr lang="ru" sz="1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100" dirty="0" smtClean="0">
                          <a:latin typeface="Arial" pitchFamily="34" charset="0"/>
                          <a:cs typeface="Arial" pitchFamily="34" charset="0"/>
                        </a:rPr>
                        <a:t>планирования </a:t>
                      </a:r>
                      <a:r>
                        <a:rPr lang="ru" sz="1100" dirty="0">
                          <a:latin typeface="Arial" pitchFamily="34" charset="0"/>
                          <a:cs typeface="Arial" pitchFamily="34" charset="0"/>
                        </a:rPr>
                        <a:t>закупок</a:t>
                      </a:r>
                    </a:p>
                  </a:txBody>
                  <a:tcPr marL="91425" marR="91425" marT="91425" marB="91425"/>
                </a:tc>
              </a:tr>
              <a:tr h="1115686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100" dirty="0" smtClean="0"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-RU" sz="11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Получение отрицательного заключения государственной экологической экспертизы на проект рекультивации объекта</a:t>
                      </a:r>
                      <a:endParaRPr lang="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100" dirty="0" smtClean="0">
                          <a:latin typeface="Arial" pitchFamily="34" charset="0"/>
                          <a:cs typeface="Arial" pitchFamily="34" charset="0"/>
                        </a:rPr>
                        <a:t>Срыв сроков реализации мероприятий проекта, не выполнение мероприятия в целом</a:t>
                      </a:r>
                      <a:endParaRPr lang="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100" dirty="0" smtClean="0">
                          <a:latin typeface="Arial" pitchFamily="34" charset="0"/>
                          <a:cs typeface="Arial" pitchFamily="34" charset="0"/>
                        </a:rPr>
                        <a:t>Привлечение к поиску</a:t>
                      </a:r>
                      <a:r>
                        <a:rPr lang="ru" sz="1100" baseline="0" dirty="0" smtClean="0">
                          <a:latin typeface="Arial" pitchFamily="34" charset="0"/>
                          <a:cs typeface="Arial" pitchFamily="34" charset="0"/>
                        </a:rPr>
                        <a:t> решений широкого круга экспертов, специалистов научно-исследовательских институтов</a:t>
                      </a:r>
                      <a:endParaRPr lang="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7" name="Shape 102"/>
          <p:cNvSpPr txBox="1"/>
          <p:nvPr/>
        </p:nvSpPr>
        <p:spPr>
          <a:xfrm>
            <a:off x="1043608" y="6341047"/>
            <a:ext cx="7776864" cy="366600"/>
          </a:xfrm>
          <a:prstGeom prst="rect">
            <a:avLst/>
          </a:prstGeom>
          <a:gradFill>
            <a:gsLst>
              <a:gs pos="0">
                <a:schemeClr val="accent2">
                  <a:lumMod val="23000"/>
                  <a:lumOff val="77000"/>
                </a:schemeClr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 dirty="0">
                <a:solidFill>
                  <a:schemeClr val="accent3">
                    <a:lumMod val="50000"/>
                  </a:schemeClr>
                </a:solidFill>
              </a:rPr>
              <a:t>Проектный офис Министерства </a:t>
            </a:r>
            <a:r>
              <a:rPr lang="ru" sz="1200" dirty="0" smtClean="0">
                <a:solidFill>
                  <a:schemeClr val="accent3">
                    <a:lumMod val="50000"/>
                  </a:schemeClr>
                </a:solidFill>
              </a:rPr>
              <a:t>экологии Челябинской </a:t>
            </a:r>
            <a:r>
              <a:rPr lang="ru" sz="1200" dirty="0">
                <a:solidFill>
                  <a:schemeClr val="accent3">
                    <a:lumMod val="50000"/>
                  </a:schemeClr>
                </a:solidFill>
              </a:rPr>
              <a:t>области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16075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 txBox="1"/>
          <p:nvPr/>
        </p:nvSpPr>
        <p:spPr>
          <a:xfrm>
            <a:off x="1160925" y="3468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>
                <a:solidFill>
                  <a:schemeClr val="dk1"/>
                </a:solidFill>
              </a:rPr>
              <a:t>6. Ключевые возможности проекта</a:t>
            </a:r>
          </a:p>
        </p:txBody>
      </p:sp>
      <p:graphicFrame>
        <p:nvGraphicFramePr>
          <p:cNvPr id="149" name="Shape 149"/>
          <p:cNvGraphicFramePr/>
          <p:nvPr>
            <p:extLst>
              <p:ext uri="{D42A27DB-BD31-4B8C-83A1-F6EECF244321}">
                <p14:modId xmlns:p14="http://schemas.microsoft.com/office/powerpoint/2010/main" val="2787672204"/>
              </p:ext>
            </p:extLst>
          </p:nvPr>
        </p:nvGraphicFramePr>
        <p:xfrm>
          <a:off x="1046388" y="1844824"/>
          <a:ext cx="7782891" cy="3123570"/>
        </p:xfrm>
        <a:graphic>
          <a:graphicData uri="http://schemas.openxmlformats.org/drawingml/2006/table">
            <a:tbl>
              <a:tblPr>
                <a:noFill/>
                <a:tableStyleId>{3BB71266-9737-40A3-92A0-75A60E17A8C9}</a:tableStyleId>
              </a:tblPr>
              <a:tblGrid>
                <a:gridCol w="573284"/>
                <a:gridCol w="2088232"/>
                <a:gridCol w="1584176"/>
                <a:gridCol w="3537199"/>
              </a:tblGrid>
              <a:tr h="592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 sz="1600" b="1" dirty="0">
                          <a:solidFill>
                            <a:schemeClr val="dk1"/>
                          </a:solidFill>
                        </a:rPr>
                        <a:t>№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 sz="1600" b="1"/>
                        <a:t>Наименование возможности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 sz="1600" b="1">
                          <a:solidFill>
                            <a:schemeClr val="dk1"/>
                          </a:solidFill>
                        </a:rPr>
                        <a:t>Стратегия реагирования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 sz="1600" b="1">
                          <a:solidFill>
                            <a:schemeClr val="dk1"/>
                          </a:solidFill>
                        </a:rPr>
                        <a:t>Действия</a:t>
                      </a:r>
                    </a:p>
                  </a:txBody>
                  <a:tcPr marL="91425" marR="91425" marT="91425" marB="91425" anchor="ctr"/>
                </a:tc>
              </a:tr>
              <a:tr h="9595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400" dirty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400" dirty="0" smtClean="0">
                          <a:latin typeface="Arial" pitchFamily="34" charset="0"/>
                          <a:cs typeface="Arial" pitchFamily="34" charset="0"/>
                        </a:rPr>
                        <a:t>Консолидация экологической общественности в части поддержки проекта</a:t>
                      </a:r>
                      <a:endParaRPr lang="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400" dirty="0" smtClean="0">
                          <a:latin typeface="Arial" pitchFamily="34" charset="0"/>
                          <a:cs typeface="Arial" pitchFamily="34" charset="0"/>
                        </a:rPr>
                        <a:t>Усиление</a:t>
                      </a:r>
                      <a:endParaRPr lang="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Информирование </a:t>
                      </a:r>
                      <a:r>
                        <a:rPr lang="ru-RU" sz="1400" b="0" i="0" u="none" strike="noStrike" cap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населения о необходимости реализации проекта и достигаемом экологическом эффекте 	</a:t>
                      </a:r>
                    </a:p>
                  </a:txBody>
                  <a:tcPr marL="91425" marR="91425" marT="91425" marB="91425"/>
                </a:tc>
              </a:tr>
              <a:tr h="9595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4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" sz="14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400" dirty="0">
                          <a:latin typeface="Arial" pitchFamily="34" charset="0"/>
                          <a:cs typeface="Arial" pitchFamily="34" charset="0"/>
                        </a:rPr>
                        <a:t>Привлечение </a:t>
                      </a:r>
                      <a:r>
                        <a:rPr lang="ru" sz="1400" dirty="0" smtClean="0">
                          <a:latin typeface="Arial" pitchFamily="34" charset="0"/>
                          <a:cs typeface="Arial" pitchFamily="34" charset="0"/>
                        </a:rPr>
                        <a:t>федерального</a:t>
                      </a:r>
                      <a:endParaRPr lang="ru" sz="14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400" dirty="0" smtClean="0">
                          <a:latin typeface="Arial" pitchFamily="34" charset="0"/>
                          <a:cs typeface="Arial" pitchFamily="34" charset="0"/>
                        </a:rPr>
                        <a:t>финансирования</a:t>
                      </a:r>
                      <a:endParaRPr lang="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400" dirty="0" smtClean="0">
                          <a:latin typeface="Arial" pitchFamily="34" charset="0"/>
                          <a:cs typeface="Arial" pitchFamily="34" charset="0"/>
                        </a:rPr>
                        <a:t>Принятие</a:t>
                      </a:r>
                      <a:endParaRPr lang="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400" dirty="0" smtClean="0">
                          <a:latin typeface="Arial" pitchFamily="34" charset="0"/>
                          <a:cs typeface="Arial" pitchFamily="34" charset="0"/>
                        </a:rPr>
                        <a:t>Подготовка проекта и получение положительного заключения в установленные сроки</a:t>
                      </a:r>
                      <a:endParaRPr lang="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7" name="Shape 102"/>
          <p:cNvSpPr txBox="1"/>
          <p:nvPr/>
        </p:nvSpPr>
        <p:spPr>
          <a:xfrm>
            <a:off x="1043608" y="6341047"/>
            <a:ext cx="7776864" cy="366600"/>
          </a:xfrm>
          <a:prstGeom prst="rect">
            <a:avLst/>
          </a:prstGeom>
          <a:gradFill>
            <a:gsLst>
              <a:gs pos="0">
                <a:schemeClr val="accent2">
                  <a:lumMod val="23000"/>
                  <a:lumOff val="77000"/>
                </a:schemeClr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 dirty="0">
                <a:solidFill>
                  <a:schemeClr val="accent3">
                    <a:lumMod val="50000"/>
                  </a:schemeClr>
                </a:solidFill>
              </a:rPr>
              <a:t>Проектный офис Министерства </a:t>
            </a:r>
            <a:r>
              <a:rPr lang="ru" sz="1200" dirty="0" smtClean="0">
                <a:solidFill>
                  <a:schemeClr val="accent3">
                    <a:lumMod val="50000"/>
                  </a:schemeClr>
                </a:solidFill>
              </a:rPr>
              <a:t>экологии Челябинской </a:t>
            </a:r>
            <a:r>
              <a:rPr lang="ru" sz="1200" dirty="0">
                <a:solidFill>
                  <a:schemeClr val="accent3">
                    <a:lumMod val="50000"/>
                  </a:schemeClr>
                </a:solidFill>
              </a:rPr>
              <a:t>области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</a:p>
        </p:txBody>
      </p:sp>
      <p:pic>
        <p:nvPicPr>
          <p:cNvPr id="156" name="Shape 1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18722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Shape 157"/>
          <p:cNvSpPr txBox="1"/>
          <p:nvPr/>
        </p:nvSpPr>
        <p:spPr>
          <a:xfrm>
            <a:off x="1160925" y="3468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>
                <a:solidFill>
                  <a:schemeClr val="dk1"/>
                </a:solidFill>
              </a:rPr>
              <a:t>7. Описание проекта</a:t>
            </a:r>
          </a:p>
        </p:txBody>
      </p:sp>
      <p:graphicFrame>
        <p:nvGraphicFramePr>
          <p:cNvPr id="158" name="Shape 158"/>
          <p:cNvGraphicFramePr/>
          <p:nvPr>
            <p:extLst>
              <p:ext uri="{D42A27DB-BD31-4B8C-83A1-F6EECF244321}">
                <p14:modId xmlns:p14="http://schemas.microsoft.com/office/powerpoint/2010/main" val="2974602172"/>
              </p:ext>
            </p:extLst>
          </p:nvPr>
        </p:nvGraphicFramePr>
        <p:xfrm>
          <a:off x="1002775" y="1134273"/>
          <a:ext cx="7851525" cy="5103039"/>
        </p:xfrm>
        <a:graphic>
          <a:graphicData uri="http://schemas.openxmlformats.org/drawingml/2006/table">
            <a:tbl>
              <a:tblPr>
                <a:noFill/>
                <a:tableStyleId>{3BB71266-9737-40A3-92A0-75A60E17A8C9}</a:tableStyleId>
              </a:tblPr>
              <a:tblGrid>
                <a:gridCol w="1706926"/>
                <a:gridCol w="6144599"/>
              </a:tblGrid>
              <a:tr h="167428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400" b="1" dirty="0">
                          <a:solidFill>
                            <a:schemeClr val="bg1"/>
                          </a:solidFill>
                        </a:rPr>
                        <a:t>Связь с государственными программами РФ</a:t>
                      </a: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" sz="1200" dirty="0">
                          <a:latin typeface="Arial" pitchFamily="34" charset="0"/>
                          <a:cs typeface="Arial" pitchFamily="34" charset="0"/>
                        </a:rPr>
                        <a:t>1. </a:t>
                      </a:r>
                      <a:r>
                        <a:rPr lang="ru-RU" sz="1200" b="1" i="0" u="none" strike="noStrike" cap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Государственная программа РФ </a:t>
                      </a:r>
                      <a:r>
                        <a:rPr lang="ru-RU" sz="1200" b="0" i="0" u="none" strike="noStrike" cap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"Охрана окружающей среды" на 2012 - 2020 годы (утверждена постановлением Правительства Российской Федерации от 15 апреля 2014 г. № 326) 	</a:t>
                      </a:r>
                    </a:p>
                    <a:p>
                      <a:r>
                        <a:rPr lang="ru" sz="12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" sz="1200" dirty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" sz="1200" b="1" dirty="0" smtClean="0">
                          <a:latin typeface="Arial" pitchFamily="34" charset="0"/>
                          <a:cs typeface="Arial" pitchFamily="34" charset="0"/>
                        </a:rPr>
                        <a:t>Приоритетный </a:t>
                      </a:r>
                      <a:r>
                        <a:rPr lang="ru-RU" sz="1200" b="1" i="0" u="none" strike="noStrike" cap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проект РФ "Чистая страна" (</a:t>
                      </a:r>
                      <a:r>
                        <a:rPr lang="ru-RU" sz="1200" b="0" i="0" u="none" strike="noStrike" cap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Протокол заседания Президиума Совета при Президенте Российской Федерации по стратегическому развитию и приоритетным проектам № 3 от 31 августа 2016 г. и распоряжения Минприроды России № 22-р от 15 сентября 2016 г. «Об образовании Рабочей группы по вопросам подготовки паспортов приоритетных проектов»)	</a:t>
                      </a:r>
                    </a:p>
                  </a:txBody>
                  <a:tcPr marL="91425" marR="91425" marT="91425" marB="91425"/>
                </a:tc>
              </a:tr>
              <a:tr h="12471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400" b="1" dirty="0">
                          <a:solidFill>
                            <a:schemeClr val="bg1"/>
                          </a:solidFill>
                        </a:rPr>
                        <a:t>Взаимосвязь с другими проектами и программами</a:t>
                      </a: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" sz="1200" b="1" dirty="0">
                          <a:latin typeface="Arial" pitchFamily="34" charset="0"/>
                          <a:cs typeface="Arial" pitchFamily="34" charset="0"/>
                        </a:rPr>
                        <a:t>Государственная программа </a:t>
                      </a:r>
                      <a:r>
                        <a:rPr lang="ru" sz="1200" dirty="0">
                          <a:latin typeface="Arial" pitchFamily="34" charset="0"/>
                          <a:cs typeface="Arial" pitchFamily="34" charset="0"/>
                        </a:rPr>
                        <a:t>Челябинской области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200" dirty="0" smtClean="0">
                          <a:latin typeface="Arial" pitchFamily="34" charset="0"/>
                          <a:cs typeface="Arial" pitchFamily="34" charset="0"/>
                        </a:rPr>
                        <a:t>«Охрана окружающей среды» на 2014-2019 годы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200" dirty="0" smtClean="0">
                          <a:latin typeface="Arial" pitchFamily="34" charset="0"/>
                          <a:cs typeface="Arial" pitchFamily="34" charset="0"/>
                        </a:rPr>
                        <a:t>постановление </a:t>
                      </a:r>
                      <a:r>
                        <a:rPr lang="ru" sz="1200" dirty="0">
                          <a:latin typeface="Arial" pitchFamily="34" charset="0"/>
                          <a:cs typeface="Arial" pitchFamily="34" charset="0"/>
                        </a:rPr>
                        <a:t>Правительства Челябинской области от </a:t>
                      </a:r>
                      <a:r>
                        <a:rPr lang="ru" sz="1200" dirty="0" smtClean="0">
                          <a:latin typeface="Arial" pitchFamily="34" charset="0"/>
                          <a:cs typeface="Arial" pitchFamily="34" charset="0"/>
                        </a:rPr>
                        <a:t>22.10.2013г</a:t>
                      </a:r>
                      <a:r>
                        <a:rPr lang="ru" sz="1200" dirty="0">
                          <a:latin typeface="Arial" pitchFamily="34" charset="0"/>
                          <a:cs typeface="Arial" pitchFamily="34" charset="0"/>
                        </a:rPr>
                        <a:t>. № </a:t>
                      </a:r>
                      <a:r>
                        <a:rPr lang="ru" sz="1200" dirty="0" smtClean="0">
                          <a:latin typeface="Arial" pitchFamily="34" charset="0"/>
                          <a:cs typeface="Arial" pitchFamily="34" charset="0"/>
                        </a:rPr>
                        <a:t>357-П</a:t>
                      </a:r>
                      <a:endParaRPr lang="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</a:tr>
              <a:tr h="218165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400" b="1" dirty="0">
                          <a:solidFill>
                            <a:schemeClr val="bg1"/>
                          </a:solidFill>
                        </a:rPr>
                        <a:t>Формальные основания для инициации проекта</a:t>
                      </a: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cap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1. Основы государственной политики в области экологического развития Российской Федерации на период до 2030 года (утверждены Президентом Российской Федерации 30 апреля 2012 г.) ;</a:t>
                      </a:r>
                    </a:p>
                    <a:p>
                      <a:r>
                        <a:rPr lang="ru-RU" sz="1200" b="0" i="0" u="none" strike="noStrike" cap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Arial"/>
                        </a:rPr>
                        <a:t>2. Указ Президента РФ от 19.04.2017 N 176 «О Стратегии экологической безопасности Российской Федерации на период до 2025 года»;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ru" sz="1200" dirty="0" smtClean="0">
                          <a:latin typeface="Arial" pitchFamily="34" charset="0"/>
                          <a:cs typeface="Arial" pitchFamily="34" charset="0"/>
                        </a:rPr>
                        <a:t>3. </a:t>
                      </a:r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" sz="1200" b="1" dirty="0" smtClean="0">
                          <a:latin typeface="Arial" pitchFamily="34" charset="0"/>
                          <a:cs typeface="Arial" pitchFamily="34" charset="0"/>
                        </a:rPr>
                        <a:t>арушение </a:t>
                      </a:r>
                      <a:r>
                        <a:rPr lang="ru" sz="1200" b="0" dirty="0" smtClean="0">
                          <a:latin typeface="Arial" pitchFamily="34" charset="0"/>
                          <a:cs typeface="Arial" pitchFamily="34" charset="0"/>
                        </a:rPr>
                        <a:t>пункта 5 статьи 12 Федерального закона от</a:t>
                      </a:r>
                      <a:r>
                        <a:rPr lang="ru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 24.06.1998г. №89-ФЗ «Об отходах производства и потребления»;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ru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4. Поручение Губернатора Челябинской области о подготовке к саммитам ШОС и БРИКС.</a:t>
                      </a:r>
                      <a:endParaRPr lang="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7" name="Shape 102"/>
          <p:cNvSpPr txBox="1"/>
          <p:nvPr/>
        </p:nvSpPr>
        <p:spPr>
          <a:xfrm>
            <a:off x="1043608" y="6341047"/>
            <a:ext cx="7776864" cy="366600"/>
          </a:xfrm>
          <a:prstGeom prst="rect">
            <a:avLst/>
          </a:prstGeom>
          <a:gradFill>
            <a:gsLst>
              <a:gs pos="0">
                <a:schemeClr val="accent2">
                  <a:lumMod val="23000"/>
                  <a:lumOff val="77000"/>
                </a:schemeClr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 dirty="0">
                <a:solidFill>
                  <a:schemeClr val="accent3">
                    <a:lumMod val="50000"/>
                  </a:schemeClr>
                </a:solidFill>
              </a:rPr>
              <a:t>Проектный офис Министерства </a:t>
            </a:r>
            <a:r>
              <a:rPr lang="ru" sz="1200" dirty="0" smtClean="0">
                <a:solidFill>
                  <a:schemeClr val="accent3">
                    <a:lumMod val="50000"/>
                  </a:schemeClr>
                </a:solidFill>
              </a:rPr>
              <a:t>экологии Челябинской </a:t>
            </a:r>
            <a:r>
              <a:rPr lang="ru" sz="1200" dirty="0">
                <a:solidFill>
                  <a:schemeClr val="accent3">
                    <a:lumMod val="50000"/>
                  </a:schemeClr>
                </a:solidFill>
              </a:rPr>
              <a:t>области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/>
        </p:nvSpPr>
        <p:spPr>
          <a:xfrm>
            <a:off x="8016075" y="6313050"/>
            <a:ext cx="1062000" cy="366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</a:p>
        </p:txBody>
      </p:sp>
      <p:pic>
        <p:nvPicPr>
          <p:cNvPr id="165" name="Shape 1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18722" y="216350"/>
            <a:ext cx="701750" cy="903124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Shape 166"/>
          <p:cNvSpPr txBox="1"/>
          <p:nvPr/>
        </p:nvSpPr>
        <p:spPr>
          <a:xfrm>
            <a:off x="1002775" y="1823790"/>
            <a:ext cx="7033200" cy="23532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algn="ctr" rtl="0">
              <a:spcBef>
                <a:spcPts val="0"/>
              </a:spcBef>
              <a:buNone/>
            </a:pPr>
            <a:r>
              <a:rPr lang="ru" sz="4800">
                <a:solidFill>
                  <a:schemeClr val="dk1"/>
                </a:solidFill>
              </a:rPr>
              <a:t>БЛАГОДАРЮ</a:t>
            </a:r>
          </a:p>
          <a:p>
            <a:pPr marR="0" lvl="0" algn="ctr" rtl="0">
              <a:spcBef>
                <a:spcPts val="0"/>
              </a:spcBef>
              <a:buNone/>
            </a:pPr>
            <a:r>
              <a:rPr lang="ru" sz="4800">
                <a:solidFill>
                  <a:schemeClr val="dk1"/>
                </a:solidFill>
              </a:rPr>
              <a:t>ЗА ВНИМАНИЕ!</a:t>
            </a:r>
          </a:p>
        </p:txBody>
      </p:sp>
      <p:sp>
        <p:nvSpPr>
          <p:cNvPr id="6" name="Shape 102"/>
          <p:cNvSpPr txBox="1"/>
          <p:nvPr/>
        </p:nvSpPr>
        <p:spPr>
          <a:xfrm>
            <a:off x="1043608" y="6341047"/>
            <a:ext cx="7776864" cy="366600"/>
          </a:xfrm>
          <a:prstGeom prst="rect">
            <a:avLst/>
          </a:prstGeom>
          <a:gradFill>
            <a:gsLst>
              <a:gs pos="0">
                <a:schemeClr val="accent2">
                  <a:lumMod val="23000"/>
                  <a:lumOff val="77000"/>
                </a:schemeClr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200" dirty="0">
                <a:solidFill>
                  <a:schemeClr val="accent3">
                    <a:lumMod val="50000"/>
                  </a:schemeClr>
                </a:solidFill>
              </a:rPr>
              <a:t>Проектный офис Министерства </a:t>
            </a:r>
            <a:r>
              <a:rPr lang="ru" sz="1200" dirty="0" smtClean="0">
                <a:solidFill>
                  <a:schemeClr val="accent3">
                    <a:lumMod val="50000"/>
                  </a:schemeClr>
                </a:solidFill>
              </a:rPr>
              <a:t>экологии Челябинской </a:t>
            </a:r>
            <a:r>
              <a:rPr lang="ru" sz="1200" dirty="0">
                <a:solidFill>
                  <a:schemeClr val="accent3">
                    <a:lumMod val="50000"/>
                  </a:schemeClr>
                </a:solidFill>
              </a:rPr>
              <a:t>области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330</TotalTime>
  <Words>754</Words>
  <Application>Microsoft Office PowerPoint</Application>
  <PresentationFormat>Экран (4:3)</PresentationFormat>
  <Paragraphs>165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Miheeva</dc:creator>
  <cp:lastModifiedBy>Miheeva</cp:lastModifiedBy>
  <cp:revision>26</cp:revision>
  <cp:lastPrinted>2017-07-12T03:30:41Z</cp:lastPrinted>
  <dcterms:modified xsi:type="dcterms:W3CDTF">2017-07-12T04:45:41Z</dcterms:modified>
</cp:coreProperties>
</file>